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8" r:id="rId2"/>
    <p:sldId id="260" r:id="rId3"/>
    <p:sldId id="302" r:id="rId4"/>
    <p:sldId id="347" r:id="rId5"/>
    <p:sldId id="303" r:id="rId6"/>
    <p:sldId id="304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05" r:id="rId15"/>
    <p:sldId id="355" r:id="rId16"/>
    <p:sldId id="306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9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11/6/2024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11/6/2024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11/6/2024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Design and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Session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O stands for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ED4E82-5CEA-4413-BD3B-E1AB46A2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39636"/>
              </p:ext>
            </p:extLst>
          </p:nvPr>
        </p:nvGraphicFramePr>
        <p:xfrm>
          <a:off x="547974" y="4014127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Open-Closed Principle (OCP)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6AD33-D66A-4839-B4E4-A87AA8BE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544158"/>
              </p:ext>
            </p:extLst>
          </p:nvPr>
        </p:nvGraphicFramePr>
        <p:xfrm>
          <a:off x="6471587" y="4010890"/>
          <a:ext cx="4953416" cy="20358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Flexibility,</a:t>
                      </a:r>
                    </a:p>
                    <a:p>
                      <a:pPr algn="ctr"/>
                      <a:r>
                        <a:rPr lang="en-US" sz="2400" b="1" dirty="0"/>
                        <a:t>Reusability, and</a:t>
                      </a:r>
                    </a:p>
                    <a:p>
                      <a:pPr algn="ctr"/>
                      <a:r>
                        <a:rPr lang="en-US" sz="2400" b="1" dirty="0"/>
                        <a:t>Maintainability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D9BFF29-9DB6-431F-AA12-BA9C83B8296C}"/>
              </a:ext>
            </a:extLst>
          </p:cNvPr>
          <p:cNvSpPr txBox="1"/>
          <p:nvPr/>
        </p:nvSpPr>
        <p:spPr>
          <a:xfrm>
            <a:off x="547974" y="6206991"/>
            <a:ext cx="593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achieve it While using Inheritance and Polymorphism</a:t>
            </a:r>
          </a:p>
        </p:txBody>
      </p:sp>
    </p:spTree>
    <p:extLst>
      <p:ext uri="{BB962C8B-B14F-4D97-AF65-F5344CB8AC3E}">
        <p14:creationId xmlns:p14="http://schemas.microsoft.com/office/powerpoint/2010/main" val="11953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L stands for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ED4E82-5CEA-4413-BD3B-E1AB46A2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16303"/>
              </p:ext>
            </p:extLst>
          </p:nvPr>
        </p:nvGraphicFramePr>
        <p:xfrm>
          <a:off x="547974" y="4014127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Liskov</a:t>
                      </a:r>
                      <a:r>
                        <a:rPr lang="en-US" sz="2400" b="1" dirty="0"/>
                        <a:t> Substitution Principle (LSP)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6AD33-D66A-4839-B4E4-A87AA8BE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52327"/>
              </p:ext>
            </p:extLst>
          </p:nvPr>
        </p:nvGraphicFramePr>
        <p:xfrm>
          <a:off x="6471587" y="4010890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Proper Inheritance (IS A RULE)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6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I stands for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ED4E82-5CEA-4413-BD3B-E1AB46A2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587851"/>
              </p:ext>
            </p:extLst>
          </p:nvPr>
        </p:nvGraphicFramePr>
        <p:xfrm>
          <a:off x="547974" y="4014127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Interface Segregation Principle (ISP)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6AD33-D66A-4839-B4E4-A87AA8BE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538288"/>
              </p:ext>
            </p:extLst>
          </p:nvPr>
        </p:nvGraphicFramePr>
        <p:xfrm>
          <a:off x="6471587" y="4010890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Deals with non-cohesive interfaces for reducing coupling.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26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D stands for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ED4E82-5CEA-4413-BD3B-E1AB46A2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26669"/>
              </p:ext>
            </p:extLst>
          </p:nvPr>
        </p:nvGraphicFramePr>
        <p:xfrm>
          <a:off x="547974" y="4014127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Dependency Inversion Principle (DIP)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6AD33-D66A-4839-B4E4-A87AA8BE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19121"/>
              </p:ext>
            </p:extLst>
          </p:nvPr>
        </p:nvGraphicFramePr>
        <p:xfrm>
          <a:off x="6471587" y="4010890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Creation of reusable frameworks. </a:t>
                      </a:r>
                    </a:p>
                    <a:p>
                      <a:pPr algn="ctr"/>
                      <a:r>
                        <a:rPr lang="en-US" sz="2400" b="1" dirty="0"/>
                        <a:t>Reduce inter-module coupling.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5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 class should have only one reason to change.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It deals with cohesion.</a:t>
            </a:r>
          </a:p>
        </p:txBody>
      </p:sp>
    </p:spTree>
    <p:extLst>
      <p:ext uri="{BB962C8B-B14F-4D97-AF65-F5344CB8AC3E}">
        <p14:creationId xmlns:p14="http://schemas.microsoft.com/office/powerpoint/2010/main" val="302707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 class should have only one reason to change.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It deals with cohesion.</a:t>
            </a:r>
          </a:p>
        </p:txBody>
      </p:sp>
    </p:spTree>
    <p:extLst>
      <p:ext uri="{BB962C8B-B14F-4D97-AF65-F5344CB8AC3E}">
        <p14:creationId xmlns:p14="http://schemas.microsoft.com/office/powerpoint/2010/main" val="7380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9382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Cohesion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4006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Defined as the functional relatedness of the elements of a module.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Related to the force that cause a module, or a class, to change.</a:t>
            </a:r>
          </a:p>
          <a:p>
            <a:pPr marL="0" indent="0">
              <a:buNone/>
            </a:pPr>
            <a:endParaRPr lang="en-US" sz="4000" dirty="0">
              <a:highlight>
                <a:srgbClr val="C0C0C0"/>
              </a:highlight>
            </a:endParaRPr>
          </a:p>
          <a:p>
            <a:pPr marL="0" indent="0">
              <a:buNone/>
            </a:pPr>
            <a:endParaRPr lang="en-US" sz="20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643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 class should have only one reason to change.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 class has only one responsibility.</a:t>
            </a:r>
          </a:p>
        </p:txBody>
      </p:sp>
    </p:spTree>
    <p:extLst>
      <p:ext uri="{BB962C8B-B14F-4D97-AF65-F5344CB8AC3E}">
        <p14:creationId xmlns:p14="http://schemas.microsoft.com/office/powerpoint/2010/main" val="25836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What a class does: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The more a class does, the more likely it will change.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The more a class changes, the more likely we will introduce to bugs.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703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Deals with Coupling &amp; Cohesion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If a class has more than one responsibility: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Low Cohesion</a:t>
            </a:r>
          </a:p>
          <a:p>
            <a:pPr marL="0" indent="0">
              <a:buNone/>
            </a:pPr>
            <a:r>
              <a:rPr lang="en-US" sz="4000" dirty="0"/>
              <a:t>High Coupling (The responsibilities become coupled)</a:t>
            </a:r>
          </a:p>
        </p:txBody>
      </p:sp>
    </p:spTree>
    <p:extLst>
      <p:ext uri="{BB962C8B-B14F-4D97-AF65-F5344CB8AC3E}">
        <p14:creationId xmlns:p14="http://schemas.microsoft.com/office/powerpoint/2010/main" val="391728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7558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Design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3192087"/>
            <a:ext cx="9628632" cy="2984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 good design will manage all essential complexities inherent in the problem without adding to accidental complexities consequential to the solutions.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F1BA4BC-EDD6-4B9B-BF47-D5ABEFA4F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2" y="40308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Deals with Coupling &amp; Cohesion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If a class has more than one responsibility: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Low Cohesion</a:t>
            </a:r>
          </a:p>
          <a:p>
            <a:pPr marL="0" indent="0">
              <a:buNone/>
            </a:pPr>
            <a:r>
              <a:rPr lang="en-US" sz="4000" dirty="0"/>
              <a:t>High Coupling (The responsibilities become coupled)</a:t>
            </a:r>
          </a:p>
        </p:txBody>
      </p:sp>
    </p:spTree>
    <p:extLst>
      <p:ext uri="{BB962C8B-B14F-4D97-AF65-F5344CB8AC3E}">
        <p14:creationId xmlns:p14="http://schemas.microsoft.com/office/powerpoint/2010/main" val="276806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Deals with Coupling &amp; Cohesion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Changes to one responsibility may impair or inhibit the class’s ability to meet the others.</a:t>
            </a:r>
          </a:p>
          <a:p>
            <a:pPr marL="0" indent="0">
              <a:buNone/>
            </a:pPr>
            <a:r>
              <a:rPr lang="en-US" sz="4000" dirty="0"/>
              <a:t>Depends each other. </a:t>
            </a:r>
          </a:p>
        </p:txBody>
      </p:sp>
    </p:spTree>
    <p:extLst>
      <p:ext uri="{BB962C8B-B14F-4D97-AF65-F5344CB8AC3E}">
        <p14:creationId xmlns:p14="http://schemas.microsoft.com/office/powerpoint/2010/main" val="31226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SRP one of the simplest of the principles but one of the most difficult to get right.</a:t>
            </a:r>
          </a:p>
        </p:txBody>
      </p:sp>
    </p:spTree>
    <p:extLst>
      <p:ext uri="{BB962C8B-B14F-4D97-AF65-F5344CB8AC3E}">
        <p14:creationId xmlns:p14="http://schemas.microsoft.com/office/powerpoint/2010/main" val="21043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Programmer Responsibility: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Finding and separating conjoined responsibilities in much of what software design in really about.</a:t>
            </a:r>
          </a:p>
        </p:txBody>
      </p:sp>
    </p:spTree>
    <p:extLst>
      <p:ext uri="{BB962C8B-B14F-4D97-AF65-F5344CB8AC3E}">
        <p14:creationId xmlns:p14="http://schemas.microsoft.com/office/powerpoint/2010/main" val="25344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SRP is the fundamental principle.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Remaining four are depending some how.</a:t>
            </a:r>
          </a:p>
        </p:txBody>
      </p:sp>
    </p:spTree>
    <p:extLst>
      <p:ext uri="{BB962C8B-B14F-4D97-AF65-F5344CB8AC3E}">
        <p14:creationId xmlns:p14="http://schemas.microsoft.com/office/powerpoint/2010/main" val="248806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2E0BF-1F3E-48EF-B26B-0F7CFA4CA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33" y="1973661"/>
            <a:ext cx="6677133" cy="4715884"/>
          </a:xfr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68517516-1A16-4F42-A715-47E1EF3D98AC}"/>
              </a:ext>
            </a:extLst>
          </p:cNvPr>
          <p:cNvSpPr/>
          <p:nvPr/>
        </p:nvSpPr>
        <p:spPr>
          <a:xfrm>
            <a:off x="7184571" y="3429000"/>
            <a:ext cx="2249995" cy="664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post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804AB0A-35D2-4978-803C-DE2F00BEFE29}"/>
              </a:ext>
            </a:extLst>
          </p:cNvPr>
          <p:cNvSpPr/>
          <p:nvPr/>
        </p:nvSpPr>
        <p:spPr>
          <a:xfrm>
            <a:off x="7184571" y="4570227"/>
            <a:ext cx="2249995" cy="664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Error</a:t>
            </a:r>
          </a:p>
        </p:txBody>
      </p:sp>
    </p:spTree>
    <p:extLst>
      <p:ext uri="{BB962C8B-B14F-4D97-AF65-F5344CB8AC3E}">
        <p14:creationId xmlns:p14="http://schemas.microsoft.com/office/powerpoint/2010/main" val="218415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-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255CE-C103-4384-AAB5-E0FF8D276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27" y="2285809"/>
            <a:ext cx="5877745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4" y="466343"/>
            <a:ext cx="11999145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Single Responsibility Principle (SRP) -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D4926-BB46-429A-9EB6-C5CD976B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17" y="2046170"/>
            <a:ext cx="5999765" cy="45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7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000" dirty="0"/>
              <a:t>A software artifact should be open for extension but closed for modification.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The behavior of a software artifact ought to be extendible, without having to modify that artifact.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Changing without change data, Like variable.</a:t>
            </a:r>
          </a:p>
        </p:txBody>
      </p:sp>
    </p:spTree>
    <p:extLst>
      <p:ext uri="{BB962C8B-B14F-4D97-AF65-F5344CB8AC3E}">
        <p14:creationId xmlns:p14="http://schemas.microsoft.com/office/powerpoint/2010/main" val="307283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/>
              <a:t>Not simply a principle that guides in the design of classes and modules.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If simple extensions to the requirements force massive changes to the software, then the architects of that software system have engaged in a spectacular failure.</a:t>
            </a:r>
          </a:p>
        </p:txBody>
      </p:sp>
    </p:spTree>
    <p:extLst>
      <p:ext uri="{BB962C8B-B14F-4D97-AF65-F5344CB8AC3E}">
        <p14:creationId xmlns:p14="http://schemas.microsoft.com/office/powerpoint/2010/main" val="29840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9505" y="466343"/>
            <a:ext cx="9512254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Object of Good Design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3192087"/>
            <a:ext cx="9628632" cy="29848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000" b="1" dirty="0"/>
              <a:t>Maintainable: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dirty="0"/>
              <a:t>Cost of system changes is minimal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Readily adaptable to modify existing functionality and enhance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57428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/>
              <a:t>Not simply a principle that guides in the design of classes and modules.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If simple extensions to the requirements force massive changes to the software, then the architects of that software system have engaged in a spectacular failure.</a:t>
            </a:r>
          </a:p>
        </p:txBody>
      </p:sp>
    </p:spTree>
    <p:extLst>
      <p:ext uri="{BB962C8B-B14F-4D97-AF65-F5344CB8AC3E}">
        <p14:creationId xmlns:p14="http://schemas.microsoft.com/office/powerpoint/2010/main" val="332302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 – How to Apply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Inheritance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Composition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Association</a:t>
            </a:r>
          </a:p>
        </p:txBody>
      </p:sp>
    </p:spTree>
    <p:extLst>
      <p:ext uri="{BB962C8B-B14F-4D97-AF65-F5344CB8AC3E}">
        <p14:creationId xmlns:p14="http://schemas.microsoft.com/office/powerpoint/2010/main" val="29567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 –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5A2D48-12D4-4018-BB01-A46B20961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694" y="2306881"/>
            <a:ext cx="7498611" cy="4318726"/>
          </a:xfrm>
        </p:spPr>
      </p:pic>
    </p:spTree>
    <p:extLst>
      <p:ext uri="{BB962C8B-B14F-4D97-AF65-F5344CB8AC3E}">
        <p14:creationId xmlns:p14="http://schemas.microsoft.com/office/powerpoint/2010/main" val="228410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 – Example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What Happens if we had to add a case for</a:t>
            </a:r>
          </a:p>
          <a:p>
            <a:pPr marL="0" indent="0">
              <a:buNone/>
            </a:pPr>
            <a:br>
              <a:rPr lang="en-US" sz="4000" dirty="0"/>
            </a:br>
            <a:r>
              <a:rPr lang="en-US" sz="16600" dirty="0"/>
              <a:t>@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791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 –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3F58D-08C7-4EDE-8493-866560054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63" y="2147207"/>
            <a:ext cx="4318274" cy="4471044"/>
          </a:xfrm>
        </p:spPr>
      </p:pic>
    </p:spTree>
    <p:extLst>
      <p:ext uri="{BB962C8B-B14F-4D97-AF65-F5344CB8AC3E}">
        <p14:creationId xmlns:p14="http://schemas.microsoft.com/office/powerpoint/2010/main" val="2967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Open-Closed Principle (OCP)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CC448-8BD9-4EB0-9662-F20FBAAE6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Make Separate class for Mention Post instead of changing in 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2C7314-21BD-4961-9BF6-624143D76D8A}"/>
              </a:ext>
            </a:extLst>
          </p:cNvPr>
          <p:cNvSpPr/>
          <p:nvPr/>
        </p:nvSpPr>
        <p:spPr>
          <a:xfrm>
            <a:off x="4973247" y="2805450"/>
            <a:ext cx="2242457" cy="1023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Post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8D002A-2172-42ED-BDBD-77AAFEEF4AF7}"/>
              </a:ext>
            </a:extLst>
          </p:cNvPr>
          <p:cNvSpPr/>
          <p:nvPr/>
        </p:nvSpPr>
        <p:spPr>
          <a:xfrm>
            <a:off x="2730790" y="4982593"/>
            <a:ext cx="2242457" cy="1023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Tag Post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8A1FF1D-655D-4881-969B-C8DF095367AE}"/>
              </a:ext>
            </a:extLst>
          </p:cNvPr>
          <p:cNvSpPr/>
          <p:nvPr/>
        </p:nvSpPr>
        <p:spPr>
          <a:xfrm>
            <a:off x="7218753" y="4982592"/>
            <a:ext cx="2242457" cy="1023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Mention Post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6D37C60-1538-4B16-92DF-156877616472}"/>
              </a:ext>
            </a:extLst>
          </p:cNvPr>
          <p:cNvSpPr/>
          <p:nvPr/>
        </p:nvSpPr>
        <p:spPr>
          <a:xfrm rot="13328672">
            <a:off x="3768195" y="3272790"/>
            <a:ext cx="631371" cy="1698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A804EA43-0C0B-43D8-914C-3A38972C7872}"/>
              </a:ext>
            </a:extLst>
          </p:cNvPr>
          <p:cNvSpPr/>
          <p:nvPr/>
        </p:nvSpPr>
        <p:spPr>
          <a:xfrm rot="8209482">
            <a:off x="7796770" y="3266615"/>
            <a:ext cx="631371" cy="16981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Subtypes must be substitutable for their base types.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Deals with design of inheritance hierarchies.</a:t>
            </a:r>
          </a:p>
        </p:txBody>
      </p:sp>
    </p:spTree>
    <p:extLst>
      <p:ext uri="{BB962C8B-B14F-4D97-AF65-F5344CB8AC3E}">
        <p14:creationId xmlns:p14="http://schemas.microsoft.com/office/powerpoint/2010/main" val="330949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Functions that use references to base classes must be able to use objects of derived classes without knowing it.</a:t>
            </a:r>
          </a:p>
        </p:txBody>
      </p:sp>
    </p:spTree>
    <p:extLst>
      <p:ext uri="{BB962C8B-B14F-4D97-AF65-F5344CB8AC3E}">
        <p14:creationId xmlns:p14="http://schemas.microsoft.com/office/powerpoint/2010/main" val="19483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/>
              <a:t>Behavior of derived class is not same as base class generally.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Sub classes not behave like base.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Keypad mobile not hold touch behavior.</a:t>
            </a:r>
          </a:p>
        </p:txBody>
      </p:sp>
    </p:spTree>
    <p:extLst>
      <p:ext uri="{BB962C8B-B14F-4D97-AF65-F5344CB8AC3E}">
        <p14:creationId xmlns:p14="http://schemas.microsoft.com/office/powerpoint/2010/main" val="62133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 – Example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8B1ED-5F92-4492-94B7-A6F1CBE9A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71" y="1981474"/>
            <a:ext cx="7708458" cy="444424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AC50D3-8578-41D0-A918-4AF407738D7E}"/>
              </a:ext>
            </a:extLst>
          </p:cNvPr>
          <p:cNvSpPr/>
          <p:nvPr/>
        </p:nvSpPr>
        <p:spPr>
          <a:xfrm>
            <a:off x="2612571" y="4876800"/>
            <a:ext cx="2852058" cy="805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9505" y="466343"/>
            <a:ext cx="9512254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The Object of Good Design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3192087"/>
            <a:ext cx="9628632" cy="2984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000" dirty="0"/>
              <a:t>Design is understandable.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Changes should be local in effect.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Design should be modular.</a:t>
            </a:r>
          </a:p>
        </p:txBody>
      </p:sp>
    </p:spTree>
    <p:extLst>
      <p:ext uri="{BB962C8B-B14F-4D97-AF65-F5344CB8AC3E}">
        <p14:creationId xmlns:p14="http://schemas.microsoft.com/office/powerpoint/2010/main" val="4366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 – Example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A92EF-9068-4E93-8E23-DD78D6CBE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47" y="1937657"/>
            <a:ext cx="6270505" cy="489799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446A80-C215-41EE-8959-852332F59ECA}"/>
              </a:ext>
            </a:extLst>
          </p:cNvPr>
          <p:cNvSpPr/>
          <p:nvPr/>
        </p:nvSpPr>
        <p:spPr>
          <a:xfrm>
            <a:off x="2960747" y="5324857"/>
            <a:ext cx="4593772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 – Example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4FC98-BDED-47E4-9628-93BA4520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800" dirty="0"/>
              <a:t>In this case;</a:t>
            </a:r>
          </a:p>
          <a:p>
            <a:pPr marL="0" indent="0">
              <a:buNone/>
            </a:pPr>
            <a:r>
              <a:rPr lang="en-US" sz="4800" dirty="0"/>
              <a:t>By setting the width of a square object, its height will change correspondingly and vice versa. The square object will remain a mathematically proper square.</a:t>
            </a:r>
          </a:p>
        </p:txBody>
      </p:sp>
    </p:spTree>
    <p:extLst>
      <p:ext uri="{BB962C8B-B14F-4D97-AF65-F5344CB8AC3E}">
        <p14:creationId xmlns:p14="http://schemas.microsoft.com/office/powerpoint/2010/main" val="23564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Liskov’s</a:t>
            </a:r>
            <a:r>
              <a:rPr lang="en-US" sz="3200" b="1" dirty="0"/>
              <a:t> Substitution Principle (LSP) – Example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09EAA3B-3592-4BBE-8120-E957C3670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77" y="1996114"/>
            <a:ext cx="7708845" cy="4861886"/>
          </a:xfrm>
        </p:spPr>
      </p:pic>
    </p:spTree>
    <p:extLst>
      <p:ext uri="{BB962C8B-B14F-4D97-AF65-F5344CB8AC3E}">
        <p14:creationId xmlns:p14="http://schemas.microsoft.com/office/powerpoint/2010/main" val="34634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1027920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SOLID Design Principles-Interface Segregation Principle (ISP)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22163-B16B-40B4-A95C-92324A72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000" dirty="0"/>
              <a:t>If you have an abstract class or an interface, then the implementers should not be forced to implement parts that they don’t care about.</a:t>
            </a:r>
          </a:p>
        </p:txBody>
      </p:sp>
    </p:spTree>
    <p:extLst>
      <p:ext uri="{BB962C8B-B14F-4D97-AF65-F5344CB8AC3E}">
        <p14:creationId xmlns:p14="http://schemas.microsoft.com/office/powerpoint/2010/main" val="65986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1027920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SOLID Design Principles-Interface Segregation Principle (ISP)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22163-B16B-40B4-A95C-92324A72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000" dirty="0"/>
              <a:t>In programming, the interface segregation principle states that no client should be forced to depend on methods it does not use.</a:t>
            </a:r>
          </a:p>
        </p:txBody>
      </p:sp>
    </p:spTree>
    <p:extLst>
      <p:ext uri="{BB962C8B-B14F-4D97-AF65-F5344CB8AC3E}">
        <p14:creationId xmlns:p14="http://schemas.microsoft.com/office/powerpoint/2010/main" val="383792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1027920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SOLID Design Principles-Interface Segregation Principle (ISP)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22163-B16B-40B4-A95C-92324A72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6000" dirty="0"/>
              <a:t>Put more simple;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Do not add additional functionality to an existing interface by adding new methods.</a:t>
            </a:r>
          </a:p>
        </p:txBody>
      </p:sp>
    </p:spTree>
    <p:extLst>
      <p:ext uri="{BB962C8B-B14F-4D97-AF65-F5344CB8AC3E}">
        <p14:creationId xmlns:p14="http://schemas.microsoft.com/office/powerpoint/2010/main" val="331793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92855" y="466343"/>
            <a:ext cx="1027920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SOLID Design Principles-Interface Segregation Principle (ISP)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22163-B16B-40B4-A95C-92324A72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Instead, create a new interface and let your class implement multiple interfaces </a:t>
            </a:r>
            <a:r>
              <a:rPr lang="en-US" sz="6000"/>
              <a:t>if needed.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9306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77999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sz="3200" b="1" dirty="0"/>
              <a:t>Goal is: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3192087"/>
            <a:ext cx="9628632" cy="298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Low coupling and high cohesion.</a:t>
            </a:r>
          </a:p>
        </p:txBody>
      </p:sp>
    </p:spTree>
    <p:extLst>
      <p:ext uri="{BB962C8B-B14F-4D97-AF65-F5344CB8AC3E}">
        <p14:creationId xmlns:p14="http://schemas.microsoft.com/office/powerpoint/2010/main" val="48645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Principles-Introduction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Intended to make software design more: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Understandable</a:t>
            </a:r>
          </a:p>
          <a:p>
            <a:pPr marL="0" indent="0">
              <a:buNone/>
            </a:pPr>
            <a:r>
              <a:rPr lang="en-US" sz="4000" dirty="0"/>
              <a:t>Flexible</a:t>
            </a:r>
          </a:p>
          <a:p>
            <a:pPr marL="0" indent="0">
              <a:buNone/>
            </a:pPr>
            <a:r>
              <a:rPr lang="en-US" sz="4000" dirty="0"/>
              <a:t>Maintainable</a:t>
            </a:r>
          </a:p>
        </p:txBody>
      </p:sp>
    </p:spTree>
    <p:extLst>
      <p:ext uri="{BB962C8B-B14F-4D97-AF65-F5344CB8AC3E}">
        <p14:creationId xmlns:p14="http://schemas.microsoft.com/office/powerpoint/2010/main" val="6365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 History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Originally gathered by </a:t>
            </a:r>
          </a:p>
          <a:p>
            <a:pPr marL="0" indent="0">
              <a:buNone/>
            </a:pPr>
            <a:r>
              <a:rPr lang="en-US" sz="4000" dirty="0"/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6081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S.O.L.I.D name given by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Michael Feathers</a:t>
            </a:r>
          </a:p>
        </p:txBody>
      </p:sp>
    </p:spTree>
    <p:extLst>
      <p:ext uri="{BB962C8B-B14F-4D97-AF65-F5344CB8AC3E}">
        <p14:creationId xmlns:p14="http://schemas.microsoft.com/office/powerpoint/2010/main" val="24662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8097" y="466343"/>
            <a:ext cx="9628632" cy="1362113"/>
          </a:xfrm>
        </p:spPr>
        <p:txBody>
          <a:bodyPr>
            <a:normAutofit/>
          </a:bodyPr>
          <a:lstStyle/>
          <a:p>
            <a:r>
              <a:rPr lang="en-US" b="1" dirty="0"/>
              <a:t>S.O.L.I.D Design Principles</a:t>
            </a:r>
            <a:endParaRPr lang="en-US" sz="32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1684" y="2726574"/>
            <a:ext cx="9628632" cy="3665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S stands for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endParaRPr lang="en-US" sz="4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ED4E82-5CEA-4413-BD3B-E1AB46A22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76420"/>
              </p:ext>
            </p:extLst>
          </p:nvPr>
        </p:nvGraphicFramePr>
        <p:xfrm>
          <a:off x="547974" y="4014127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Principle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Single Responsibility Principle (SRP)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A6AD33-D66A-4839-B4E4-A87AA8BEE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953029"/>
              </p:ext>
            </p:extLst>
          </p:nvPr>
        </p:nvGraphicFramePr>
        <p:xfrm>
          <a:off x="6471587" y="4010890"/>
          <a:ext cx="4953416" cy="17570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53416">
                  <a:extLst>
                    <a:ext uri="{9D8B030D-6E8A-4147-A177-3AD203B41FA5}">
                      <a16:colId xmlns:a16="http://schemas.microsoft.com/office/drawing/2014/main" val="3111753597"/>
                    </a:ext>
                  </a:extLst>
                </a:gridCol>
              </a:tblGrid>
              <a:tr h="84711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358573"/>
                  </a:ext>
                </a:extLst>
              </a:tr>
              <a:tr h="9099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Increased Cohesion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01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2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805</TotalTime>
  <Words>1085</Words>
  <Application>Microsoft Office PowerPoint</Application>
  <PresentationFormat>Widescreen</PresentationFormat>
  <Paragraphs>182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Wingdings</vt:lpstr>
      <vt:lpstr>Educational subjects 16x9</vt:lpstr>
      <vt:lpstr>Software Design and Architecture</vt:lpstr>
      <vt:lpstr>Design</vt:lpstr>
      <vt:lpstr>The Object of Good Design </vt:lpstr>
      <vt:lpstr>The Object of Good Design </vt:lpstr>
      <vt:lpstr>Goal is:</vt:lpstr>
      <vt:lpstr>S.O.L.I.D Design Principles-Introduction</vt:lpstr>
      <vt:lpstr>S.O.L.I.D Design Principles History</vt:lpstr>
      <vt:lpstr>S.O.L.I.D Design Principles</vt:lpstr>
      <vt:lpstr>S.O.L.I.D Design Principles</vt:lpstr>
      <vt:lpstr>S.O.L.I.D Design Principles</vt:lpstr>
      <vt:lpstr>S.O.L.I.D Design Principles</vt:lpstr>
      <vt:lpstr>S.O.L.I.D Design Principles</vt:lpstr>
      <vt:lpstr>S.O.L.I.D Design Principles</vt:lpstr>
      <vt:lpstr>Single Responsibility Principle (SRP)</vt:lpstr>
      <vt:lpstr>Single Responsibility Principle (SRP)</vt:lpstr>
      <vt:lpstr>Cohesion</vt:lpstr>
      <vt:lpstr>Single Responsibility Principle (SRP)</vt:lpstr>
      <vt:lpstr>What a class does:</vt:lpstr>
      <vt:lpstr>Single Responsibility Principle (SRP) Deals with Coupling &amp; Cohesion</vt:lpstr>
      <vt:lpstr>Single Responsibility Principle (SRP) Deals with Coupling &amp; Cohesion</vt:lpstr>
      <vt:lpstr>Single Responsibility Principle (SRP) Deals with Coupling &amp; Cohesion</vt:lpstr>
      <vt:lpstr>Single Responsibility Principle (SRP) </vt:lpstr>
      <vt:lpstr>Single Responsibility Principle (SRP) </vt:lpstr>
      <vt:lpstr>Single Responsibility Principle (SRP) </vt:lpstr>
      <vt:lpstr>Single Responsibility Principle (SRP) - Example</vt:lpstr>
      <vt:lpstr>Single Responsibility Principle (SRP) - Example</vt:lpstr>
      <vt:lpstr>Single Responsibility Principle (SRP) - Example</vt:lpstr>
      <vt:lpstr>The Open-Closed Principle (OCP)</vt:lpstr>
      <vt:lpstr>The Open-Closed Principle (OCP)</vt:lpstr>
      <vt:lpstr>The Open-Closed Principle (OCP)</vt:lpstr>
      <vt:lpstr>The Open-Closed Principle (OCP) – How to Apply</vt:lpstr>
      <vt:lpstr>The Open-Closed Principle (OCP) – Example</vt:lpstr>
      <vt:lpstr>The Open-Closed Principle (OCP) – Example</vt:lpstr>
      <vt:lpstr>The Open-Closed Principle (OCP) – Example</vt:lpstr>
      <vt:lpstr>The Open-Closed Principle (OCP) – Example</vt:lpstr>
      <vt:lpstr>Liskov’s Substitution Principle (LSP)</vt:lpstr>
      <vt:lpstr>Liskov’s Substitution Principle (LSP)</vt:lpstr>
      <vt:lpstr>Liskov’s Substitution Principle (LSP)</vt:lpstr>
      <vt:lpstr>Liskov’s Substitution Principle (LSP) – Example  </vt:lpstr>
      <vt:lpstr>Liskov’s Substitution Principle (LSP) – Example  </vt:lpstr>
      <vt:lpstr>Liskov’s Substitution Principle (LSP) – Example  </vt:lpstr>
      <vt:lpstr>Liskov’s Substitution Principle (LSP) – Example  </vt:lpstr>
      <vt:lpstr>SOLID Design Principles-Interface Segregation Principle (ISP)</vt:lpstr>
      <vt:lpstr>SOLID Design Principles-Interface Segregation Principle (ISP)</vt:lpstr>
      <vt:lpstr>SOLID Design Principles-Interface Segregation Principle (ISP)</vt:lpstr>
      <vt:lpstr>SOLID Design Principles-Interface Segregation Principle (ISP)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M. Faisal Yaseen</dc:creator>
  <cp:lastModifiedBy>M. Faisal Yaseen</cp:lastModifiedBy>
  <cp:revision>461</cp:revision>
  <dcterms:created xsi:type="dcterms:W3CDTF">2024-03-10T19:37:17Z</dcterms:created>
  <dcterms:modified xsi:type="dcterms:W3CDTF">2024-11-06T18:25:43Z</dcterms:modified>
</cp:coreProperties>
</file>